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1" r:id="rId2"/>
  </p:sldMasterIdLst>
  <p:notesMasterIdLst>
    <p:notesMasterId r:id="rId17"/>
  </p:notesMasterIdLst>
  <p:sldIdLst>
    <p:sldId id="272" r:id="rId3"/>
    <p:sldId id="282" r:id="rId4"/>
    <p:sldId id="296" r:id="rId5"/>
    <p:sldId id="283" r:id="rId6"/>
    <p:sldId id="284" r:id="rId7"/>
    <p:sldId id="285" r:id="rId8"/>
    <p:sldId id="288" r:id="rId9"/>
    <p:sldId id="291" r:id="rId10"/>
    <p:sldId id="290" r:id="rId11"/>
    <p:sldId id="286" r:id="rId12"/>
    <p:sldId id="295" r:id="rId13"/>
    <p:sldId id="294" r:id="rId14"/>
    <p:sldId id="293" r:id="rId15"/>
    <p:sldId id="28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430"/>
    <a:srgbClr val="84B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7719" autoAdjust="0"/>
  </p:normalViewPr>
  <p:slideViewPr>
    <p:cSldViewPr snapToGrid="0">
      <p:cViewPr varScale="1">
        <p:scale>
          <a:sx n="78" d="100"/>
          <a:sy n="78" d="100"/>
        </p:scale>
        <p:origin x="102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19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93885214925916"/>
          <c:y val="0.10335267533360984"/>
          <c:w val="0.46480359506350144"/>
          <c:h val="0.81508281432751983"/>
        </c:manualLayout>
      </c:layout>
      <c:pieChart>
        <c:varyColors val="1"/>
        <c:ser>
          <c:idx val="0"/>
          <c:order val="0"/>
          <c:tx>
            <c:strRef>
              <c:f>'[Chiffres detic 2015.xlsx]Feuil2'!$B$10</c:f>
              <c:strCache>
                <c:ptCount val="1"/>
                <c:pt idx="0">
                  <c:v>Nb calls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6653696178115344E-2"/>
                  <c:y val="-0.10710502444556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sz="1580" b="0" i="0" u="none" strike="noStrike" kern="1200" cap="small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80" cap="small" baseline="0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Adultes</a:t>
                    </a:r>
                    <a:r>
                      <a:rPr lang="en-US" sz="1580" cap="small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</a:t>
                    </a:r>
                    <a:r>
                      <a:rPr lang="en-US" sz="1580" cap="small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= </a:t>
                    </a:r>
                    <a:fld id="{75956873-1AF6-42EE-90F2-F3DEA27AF30B}" type="PERCENTAGE">
                      <a:rPr lang="en-US" sz="1580" b="0" i="0" u="none" strike="noStrike" kern="1200" cap="small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580" cap="small"/>
                      </a:pPr>
                      <a:t>[PERCENTAGE]</a:t>
                    </a:fld>
                    <a:endParaRPr lang="en-US" sz="1580" cap="small" baseline="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sz="1580" b="0" i="0" u="none" strike="noStrike" kern="1200" cap="sm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32996535936392"/>
                      <c:h val="0.22084932430228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2550548629900449"/>
                  <c:y val="-3.60195640120122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 rtl="0">
                      <a:defRPr lang="fr-BE" sz="1580" b="0" i="0" u="none" strike="noStrike" kern="1200" cap="small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&lt;1 an= </a:t>
                    </a:r>
                    <a:fld id="{837BD777-1103-4CA5-A397-F8A261A4ED44}" type="PERCENTAGE">
                      <a:rPr lang="en-US" baseline="0" smtClean="0"/>
                      <a:pPr algn="l" rtl="0">
                        <a:defRPr lang="fr-BE" sz="1580" cap="small"/>
                      </a:pPr>
                      <a:t>[PERCENTAGE]</a:t>
                    </a:fld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 rtl="0">
                    <a:defRPr lang="fr-BE" sz="1580" b="0" i="0" u="none" strike="noStrike" kern="1200" cap="sm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07037727434978"/>
                      <c:h val="0.119075148060734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1809119551306542E-2"/>
                  <c:y val="-7.3726895127763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580" b="0" i="0" u="none" strike="noStrike" kern="1200" cap="small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1-4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ans</a:t>
                    </a:r>
                    <a:r>
                      <a:rPr lang="en-US" dirty="0" smtClean="0"/>
                      <a:t>= </a:t>
                    </a:r>
                    <a:fld id="{38284B29-6922-45DA-BFE7-A53B91F2A058}" type="PERCENTAGE">
                      <a:rPr lang="en-US" baseline="0" smtClean="0"/>
                      <a:pPr algn="ctr" rtl="0">
                        <a:defRPr lang="en-US" sz="1580" cap="small" dirty="0"/>
                      </a:pPr>
                      <a:t>[PERCENTAGE]</a:t>
                    </a:fld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580" b="0" i="0" u="none" strike="noStrike" kern="1200" cap="small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17882732595765"/>
                      <c:h val="0.139699893690289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2290702747357454"/>
                  <c:y val="6.07258178497265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5-9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ans</a:t>
                    </a:r>
                    <a:r>
                      <a:rPr lang="en-US" dirty="0" smtClean="0"/>
                      <a:t> </a:t>
                    </a:r>
                    <a:r>
                      <a:rPr lang="en-US" dirty="0" smtClean="0"/>
                      <a:t>= </a:t>
                    </a:r>
                    <a:fld id="{05CCB6CC-C738-4097-9ACE-717002199946}" type="PERCENTAGE">
                      <a:rPr lang="en-US" baseline="0" smtClean="0"/>
                      <a:pPr/>
                      <a:t>[PERCENTAGE]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85738911562388"/>
                      <c:h val="0.124807789301622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3.2471364160048689E-3"/>
                  <c:y val="-2.25949496033357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10-14 </a:t>
                    </a:r>
                    <a:r>
                      <a:rPr lang="en-US" dirty="0" err="1" smtClean="0"/>
                      <a:t>ans</a:t>
                    </a:r>
                    <a:r>
                      <a:rPr lang="en-US" dirty="0" smtClean="0"/>
                      <a:t> </a:t>
                    </a:r>
                    <a:r>
                      <a:rPr lang="en-US" dirty="0" smtClean="0"/>
                      <a:t>= </a:t>
                    </a:r>
                    <a:fld id="{92313067-11DD-4677-8011-8EE594AA6B2B}" type="PERCENTAGE">
                      <a:rPr lang="en-US" baseline="0" smtClean="0"/>
                      <a:pPr/>
                      <a:t>[PERCENTAGE]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60131636351673"/>
                      <c:h val="0.124807789301622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4025443116709185E-2"/>
                  <c:y val="7.5040758358358741E-4"/>
                </c:manualLayout>
              </c:layout>
              <c:tx>
                <c:rich>
                  <a:bodyPr/>
                  <a:lstStyle/>
                  <a:p>
                    <a:fld id="{DFEEBC0E-CD79-48B7-AD7F-CBB3E6F36135}" type="CATEGORYNAME">
                      <a:rPr lang="en-US" smtClean="0"/>
                      <a:pPr/>
                      <a:t>[CATEGORIENAAM]</a:t>
                    </a:fld>
                    <a:r>
                      <a:rPr lang="en-US" dirty="0" smtClean="0"/>
                      <a:t> = </a:t>
                    </a:r>
                    <a:fld id="{3D1D14E1-4932-4C08-B041-41BCB3C1E1DC}" type="PERCENTAGE">
                      <a:rPr lang="en-US" baseline="0" smtClean="0"/>
                      <a:pPr/>
                      <a:t>[PERCENTAGE]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78551148867674"/>
                      <c:h val="0.124807789301622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1746104258544316"/>
                  <c:y val="-3.15170003360880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80" b="0" i="0" u="none" strike="noStrike" kern="1200" cap="small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Animaux</a:t>
                    </a:r>
                    <a:r>
                      <a:rPr lang="en-US" dirty="0" smtClean="0"/>
                      <a:t> = </a:t>
                    </a:r>
                    <a:fld id="{4EE55BAB-717E-440A-A1F7-5A8756A1EA6F}" type="PERCENTAGE">
                      <a:rPr lang="en-US" baseline="0" smtClean="0"/>
                      <a:pPr>
                        <a:defRPr sz="1580" cap="small"/>
                      </a:pPr>
                      <a:t>[PERCENTAGE]</a:t>
                    </a:fld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80" b="0" i="0" u="none" strike="noStrike" kern="1200" cap="sm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119926636527"/>
                      <c:h val="8.228555951098479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80" b="0" i="0" u="none" strike="noStrike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'[Chiffres detic 2015.xlsx]Feuil2'!$A$11:$A$17</c:f>
              <c:strCache>
                <c:ptCount val="7"/>
                <c:pt idx="0">
                  <c:v>Adults</c:v>
                </c:pt>
                <c:pt idx="1">
                  <c:v>&lt;1 y</c:v>
                </c:pt>
                <c:pt idx="2">
                  <c:v>1-4 y</c:v>
                </c:pt>
                <c:pt idx="3">
                  <c:v>5-9 y</c:v>
                </c:pt>
                <c:pt idx="4">
                  <c:v>10-14 y</c:v>
                </c:pt>
                <c:pt idx="5">
                  <c:v>NP</c:v>
                </c:pt>
                <c:pt idx="6">
                  <c:v>Animals</c:v>
                </c:pt>
              </c:strCache>
            </c:strRef>
          </c:cat>
          <c:val>
            <c:numRef>
              <c:f>'[Chiffres detic 2015.xlsx]Feuil2'!$B$11:$B$17</c:f>
              <c:numCache>
                <c:formatCode>General</c:formatCode>
                <c:ptCount val="7"/>
                <c:pt idx="0">
                  <c:v>5144</c:v>
                </c:pt>
                <c:pt idx="1">
                  <c:v>386</c:v>
                </c:pt>
                <c:pt idx="2">
                  <c:v>3843</c:v>
                </c:pt>
                <c:pt idx="3">
                  <c:v>458</c:v>
                </c:pt>
                <c:pt idx="4">
                  <c:v>221</c:v>
                </c:pt>
                <c:pt idx="5">
                  <c:v>791</c:v>
                </c:pt>
                <c:pt idx="6">
                  <c:v>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'2012'!$J$1</c:f>
              <c:strCache>
                <c:ptCount val="1"/>
                <c:pt idx="0">
                  <c:v>nb appel</c:v>
                </c:pt>
              </c:strCache>
            </c:strRef>
          </c:tx>
          <c:spPr>
            <a:solidFill>
              <a:srgbClr val="5B9BD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'2012'!$I$2:$I$4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'2012'!$J$2:$J$4</c:f>
              <c:numCache>
                <c:formatCode>General</c:formatCode>
                <c:ptCount val="3"/>
                <c:pt idx="0">
                  <c:v>133</c:v>
                </c:pt>
                <c:pt idx="1">
                  <c:v>196</c:v>
                </c:pt>
                <c:pt idx="2">
                  <c:v>281</c:v>
                </c:pt>
              </c:numCache>
            </c:numRef>
          </c:val>
        </c:ser>
        <c:ser>
          <c:idx val="1"/>
          <c:order val="1"/>
          <c:tx>
            <c:strRef>
              <c:f>'2012'!$K$1</c:f>
              <c:strCache>
                <c:ptCount val="1"/>
                <c:pt idx="0">
                  <c:v>symptomes</c:v>
                </c:pt>
              </c:strCache>
            </c:strRef>
          </c:tx>
          <c:spPr>
            <a:solidFill>
              <a:srgbClr val="ED7D31"/>
            </a:solidFill>
            <a:ln w="25399">
              <a:noFill/>
            </a:ln>
          </c:spPr>
          <c:invertIfNegative val="0"/>
          <c:cat>
            <c:numRef>
              <c:f>'2012'!$I$2:$I$4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'2012'!$K$2:$K$4</c:f>
              <c:numCache>
                <c:formatCode>General</c:formatCode>
                <c:ptCount val="3"/>
                <c:pt idx="0">
                  <c:v>80</c:v>
                </c:pt>
                <c:pt idx="1">
                  <c:v>117</c:v>
                </c:pt>
                <c:pt idx="2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7059360"/>
        <c:axId val="397059752"/>
      </c:barChart>
      <c:catAx>
        <c:axId val="39705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97059752"/>
        <c:crosses val="autoZero"/>
        <c:auto val="1"/>
        <c:lblAlgn val="ctr"/>
        <c:lblOffset val="100"/>
        <c:noMultiLvlLbl val="0"/>
      </c:catAx>
      <c:valAx>
        <c:axId val="397059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97059360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/>
      <c:overlay val="0"/>
      <c:spPr>
        <a:noFill/>
        <a:ln w="2539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5E0F-FBDF-4213-A199-760913F883C7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70DA9-01ED-4D6B-8F10-AEF22D3AF87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59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70DA9-01ED-4D6B-8F10-AEF22D3AF87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065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10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9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70DA9-01ED-4D6B-8F10-AEF22D3AF87D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6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mesures réglementaires ont été prises au niveau européen sous forme d’un ajout d’une section à</a:t>
            </a:r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l’annexe II, partie 3, du règlement (CE) n° 1272/2008, imposant un emballage extérieur opaque ou foncé,</a:t>
            </a:r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conteneur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refermable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difficile à ouvrir par de jeunes enfants ainsi qu’un emballage soluble contenant</a:t>
            </a:r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amérisant incitant à recracher, résistant à une pression de 300 N et conservant son contenu liquide</a:t>
            </a:r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pendant au moins 30 secondes lorsqu’il est placé dans eau à 20°C.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70DA9-01ED-4D6B-8F10-AEF22D3AF87D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770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14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7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2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3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5086A08D-102A-4A0F-BA6F-9553C04A0B66}" type="slidenum">
              <a:rPr lang="fr-FR" altLang="fr-FR" sz="1200" i="0" smtClean="0">
                <a:solidFill>
                  <a:schemeClr val="tx1"/>
                </a:solidFill>
              </a:rPr>
              <a:pPr/>
              <a:t>3</a:t>
            </a:fld>
            <a:endParaRPr lang="fr-FR" altLang="fr-FR" sz="1200" i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0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4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2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5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6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6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7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20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8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4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9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7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6" y="1004888"/>
            <a:ext cx="47545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8556"/>
            <a:ext cx="9144000" cy="1333500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0279"/>
            <a:ext cx="9144000" cy="4681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8675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56351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0" y="1628903"/>
            <a:ext cx="5451603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75B22A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75B22A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75B22A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75B22A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FC47-73F4-4803-97A3-514411D1367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428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56351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0" y="1628903"/>
            <a:ext cx="5451603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E23612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E23612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E23612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E23612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FCAD-C091-40DA-A9D0-E3932ACA71E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358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56351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198" y="1628903"/>
            <a:ext cx="5451603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75B22A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75B22A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75B22A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75B22A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94F7-9A6D-4949-9730-4CCBF277C62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5551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56351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198" y="1628903"/>
            <a:ext cx="5451603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E23612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E23612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E23612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E23612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51BE-66E9-4E1A-988A-BDA09D482C3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8556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317" y="5376242"/>
            <a:ext cx="6256351" cy="230832"/>
          </a:xfrm>
        </p:spPr>
        <p:txBody>
          <a:bodyPr anchor="t">
            <a:spAutoFit/>
          </a:bodyPr>
          <a:lstStyle>
            <a:lvl1pPr algn="l">
              <a:defRPr sz="9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931B-AB55-428B-A5DF-D906EEBD681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8994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5376242"/>
            <a:ext cx="8222967" cy="230832"/>
          </a:xfrm>
        </p:spPr>
        <p:txBody>
          <a:bodyPr anchor="t">
            <a:spAutoFit/>
          </a:bodyPr>
          <a:lstStyle>
            <a:lvl1pPr algn="l">
              <a:defRPr sz="9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F4E9-E399-4FE7-8ADF-9469562CEB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5219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08CF-4BB8-45C0-B3FF-839DE41599C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9809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tigif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295402"/>
            <a:ext cx="812641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32111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22302"/>
            <a:ext cx="8129588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5469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7332-B23C-4DD5-8B35-0835A7E1912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5882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38165"/>
            <a:ext cx="47529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465"/>
            <a:ext cx="9144000" cy="1267146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0279"/>
            <a:ext cx="9144000" cy="4681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5045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C55D-CC5F-4F0D-8CE7-FC3FC952C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6251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A66A-C5A9-4BA9-9640-9AAD32B5943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7100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35D8-880D-43C9-8A16-32D19171563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5973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1920-D432-4585-8D63-21B4B6830C3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6300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2603-288A-4A8B-A535-BA3515536DF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935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A697-4956-45E8-A7C1-0D95F26FBD2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1936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FF28-8086-406B-A37E-7E171EB30F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4336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9BE4-DEE7-4496-96F7-89991FFA2A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905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D148A-6A60-4E59-BE74-3E17A129528B}" type="slidenum">
              <a:rPr lang="fr-FR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458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60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591734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1" y="1646162"/>
            <a:ext cx="8177395" cy="3689779"/>
          </a:xfrm>
        </p:spPr>
        <p:txBody>
          <a:bodyPr/>
          <a:lstStyle>
            <a:lvl1pPr marL="257175" indent="-257175">
              <a:buClr>
                <a:srgbClr val="E23612"/>
              </a:buClr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E23612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E23612"/>
              </a:buClr>
              <a:buSzPct val="60000"/>
              <a:buFont typeface="Wingdings" charset="2"/>
              <a:buChar char="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E23612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E23612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5B53-1B13-471F-843F-1B3A65EA88E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4790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269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50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041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954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068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182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011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944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112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25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591734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1" y="1646162"/>
            <a:ext cx="8177395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75B22A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75B22A"/>
              </a:buClr>
              <a:buSzPct val="60000"/>
              <a:buFont typeface="Wingdings" charset="2"/>
              <a:buChar char="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75B22A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75B22A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5BC0-EDE0-4369-9ED8-37579ABD87B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0599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1" y="1649851"/>
            <a:ext cx="3948390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75B22A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75B22A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75B22A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75B22A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7703" y="1649851"/>
            <a:ext cx="3935433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75B22A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75B22A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75B22A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75B22A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5F2E-8A4D-4923-9D6C-2F29E533BF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0003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1" y="1649851"/>
            <a:ext cx="3948390" cy="3689779"/>
          </a:xfrm>
        </p:spPr>
        <p:txBody>
          <a:bodyPr/>
          <a:lstStyle>
            <a:lvl1pPr marL="257175" indent="-257175">
              <a:buClr>
                <a:srgbClr val="E23612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E23612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E23612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E23612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E23612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7703" y="1649851"/>
            <a:ext cx="3935433" cy="3689779"/>
          </a:xfrm>
        </p:spPr>
        <p:txBody>
          <a:bodyPr/>
          <a:lstStyle>
            <a:lvl1pPr marL="257175" indent="-257175">
              <a:buClr>
                <a:srgbClr val="E23612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E23612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E23612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E23612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E23612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A27F-FC85-4630-B835-43C99D2C735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172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E230-1065-45B2-9613-D586CE68D0C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860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ntigif_logo_basis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62DF-E880-466B-BC00-65AACC05CF0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0888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53BE-7092-45DC-ACA8-5327C11F409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2122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 cstate="print">
            <a:alphaModFix amt="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fr-FR" smtClean="0"/>
              <a:t>Klik om de stijl te bewerken</a:t>
            </a:r>
            <a:endParaRPr lang="en-US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fr-FR" smtClean="0"/>
              <a:t>Klik om de modelstijlen te bewerken</a:t>
            </a:r>
          </a:p>
          <a:p>
            <a:pPr lvl="1"/>
            <a:r>
              <a:rPr lang="nl-NL" altLang="fr-FR" smtClean="0"/>
              <a:t>Tweede niveau</a:t>
            </a:r>
          </a:p>
          <a:p>
            <a:pPr lvl="2"/>
            <a:r>
              <a:rPr lang="nl-NL" altLang="fr-FR" smtClean="0"/>
              <a:t>Derde niveau</a:t>
            </a:r>
          </a:p>
          <a:p>
            <a:pPr lvl="3"/>
            <a:r>
              <a:rPr lang="nl-NL" altLang="fr-FR" smtClean="0"/>
              <a:t>Vierde niveau</a:t>
            </a:r>
          </a:p>
          <a:p>
            <a:pPr lvl="4"/>
            <a:r>
              <a:rPr lang="nl-NL" altLang="fr-FR" smtClean="0"/>
              <a:t>Vijfde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fr-FR" i="1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fr-FR" i="1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20000"/>
              </a:spcBef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78775D0-5509-4EEE-9CEA-ABD96E146033}" type="slidenum">
              <a:rPr lang="fr-FR" i="1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fr-FR" i="1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2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10E5-5FB1-4497-804F-2F9F61A4D4AB}" type="datetimeFigureOut">
              <a:rPr lang="nl-NL" smtClean="0"/>
              <a:pPr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3E41-0C12-4D95-BB78-DFA914D786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80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antigifcentrum.be/" TargetMode="External"/><Relationship Id="rId4" Type="http://schemas.openxmlformats.org/officeDocument/2006/relationships/hyperlink" Target="http://www.centreantipoisons.b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/>
          <p:cNvSpPr txBox="1">
            <a:spLocks/>
          </p:cNvSpPr>
          <p:nvPr/>
        </p:nvSpPr>
        <p:spPr>
          <a:xfrm>
            <a:off x="5193793" y="4288967"/>
            <a:ext cx="3863714" cy="22354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700" dirty="0">
                <a:solidFill>
                  <a:srgbClr val="84B92D"/>
                </a:solidFill>
              </a:rPr>
              <a:t>Dr. Geert Verstegen</a:t>
            </a:r>
          </a:p>
          <a:p>
            <a:pPr marL="0" indent="0">
              <a:buNone/>
            </a:pPr>
            <a:r>
              <a:rPr lang="fr-BE" sz="2700" dirty="0" smtClean="0">
                <a:solidFill>
                  <a:srgbClr val="84B92D"/>
                </a:solidFill>
              </a:rPr>
              <a:t>Centre Antipoisons</a:t>
            </a:r>
            <a:endParaRPr lang="fr-BE" sz="2700" dirty="0">
              <a:solidFill>
                <a:srgbClr val="84B92D"/>
              </a:solidFill>
            </a:endParaRPr>
          </a:p>
          <a:p>
            <a:pPr marL="0" indent="0">
              <a:buNone/>
            </a:pPr>
            <a:r>
              <a:rPr lang="fr-B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Conférence de presse  “Reconnaitre les symboles peut sauver des vies” </a:t>
            </a: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juin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2015,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Bruxelles</a:t>
            </a:r>
            <a:endParaRPr lang="fr-B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0" y="4288967"/>
            <a:ext cx="3365327" cy="232189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77071" y="940655"/>
            <a:ext cx="8496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dirty="0" smtClean="0"/>
              <a:t>Les accidents avec les produits chimiques ménagers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3442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143862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Hypochlorite – lire l’étiquette !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60639" y="1268288"/>
            <a:ext cx="4948583" cy="46068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920579" y="6119873"/>
            <a:ext cx="730284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nl-NL" dirty="0" smtClean="0"/>
              <a:t>EUH206      </a:t>
            </a:r>
            <a:r>
              <a:rPr lang="nl-NL" b="1" dirty="0" smtClean="0"/>
              <a:t>“Attention ! Ne pas </a:t>
            </a:r>
            <a:r>
              <a:rPr lang="nl-NL" b="1" dirty="0" err="1" smtClean="0"/>
              <a:t>utiliser</a:t>
            </a:r>
            <a:r>
              <a:rPr lang="nl-NL" b="1" dirty="0" smtClean="0"/>
              <a:t> en </a:t>
            </a:r>
            <a:r>
              <a:rPr lang="nl-NL" b="1" dirty="0" err="1" smtClean="0"/>
              <a:t>combinaison</a:t>
            </a:r>
            <a:r>
              <a:rPr lang="nl-NL" b="1" dirty="0" smtClean="0"/>
              <a:t> </a:t>
            </a:r>
            <a:r>
              <a:rPr lang="nl-NL" b="1" dirty="0" err="1" smtClean="0"/>
              <a:t>avec</a:t>
            </a:r>
            <a:r>
              <a:rPr lang="nl-NL" b="1" dirty="0" smtClean="0"/>
              <a:t> </a:t>
            </a:r>
            <a:r>
              <a:rPr lang="nl-NL" b="1" dirty="0" err="1" smtClean="0"/>
              <a:t>d’autres</a:t>
            </a:r>
            <a:r>
              <a:rPr lang="nl-NL" b="1" dirty="0" smtClean="0"/>
              <a:t> </a:t>
            </a:r>
            <a:r>
              <a:rPr lang="nl-NL" b="1" dirty="0" err="1" smtClean="0"/>
              <a:t>produits</a:t>
            </a:r>
            <a:r>
              <a:rPr lang="nl-NL" b="1" dirty="0" smtClean="0"/>
              <a:t>. Peut </a:t>
            </a:r>
            <a:r>
              <a:rPr lang="nl-NL" b="1" dirty="0" err="1" smtClean="0"/>
              <a:t>libérer</a:t>
            </a:r>
            <a:r>
              <a:rPr lang="nl-NL" b="1" dirty="0" smtClean="0"/>
              <a:t> des </a:t>
            </a:r>
            <a:r>
              <a:rPr lang="nl-NL" b="1" dirty="0" err="1" smtClean="0"/>
              <a:t>gaz</a:t>
            </a:r>
            <a:r>
              <a:rPr lang="nl-NL" b="1" dirty="0" smtClean="0"/>
              <a:t> </a:t>
            </a:r>
            <a:r>
              <a:rPr lang="nl-NL" b="1" dirty="0" err="1" smtClean="0"/>
              <a:t>dangereux</a:t>
            </a:r>
            <a:r>
              <a:rPr lang="nl-NL" b="1" dirty="0" smtClean="0"/>
              <a:t> (</a:t>
            </a:r>
            <a:r>
              <a:rPr lang="nl-NL" b="1" dirty="0" err="1" smtClean="0"/>
              <a:t>chlore</a:t>
            </a:r>
            <a:r>
              <a:rPr lang="nl-NL" b="1" dirty="0" smtClean="0"/>
              <a:t>)."</a:t>
            </a:r>
            <a:endParaRPr lang="nl-NL" b="1" dirty="0"/>
          </a:p>
        </p:txBody>
      </p:sp>
      <p:grpSp>
        <p:nvGrpSpPr>
          <p:cNvPr id="14" name="Groep 13"/>
          <p:cNvGrpSpPr/>
          <p:nvPr/>
        </p:nvGrpSpPr>
        <p:grpSpPr>
          <a:xfrm>
            <a:off x="883509" y="2539064"/>
            <a:ext cx="1718143" cy="2652583"/>
            <a:chOff x="863022" y="2236573"/>
            <a:chExt cx="1718143" cy="2652583"/>
          </a:xfrm>
        </p:grpSpPr>
        <p:cxnSp>
          <p:nvCxnSpPr>
            <p:cNvPr id="9" name="Rechte verbindingslijn met pijl 8"/>
            <p:cNvCxnSpPr/>
            <p:nvPr/>
          </p:nvCxnSpPr>
          <p:spPr>
            <a:xfrm>
              <a:off x="863023" y="2236573"/>
              <a:ext cx="1705233" cy="1235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/>
            <p:cNvCxnSpPr/>
            <p:nvPr/>
          </p:nvCxnSpPr>
          <p:spPr>
            <a:xfrm>
              <a:off x="863022" y="3326515"/>
              <a:ext cx="1705233" cy="1235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/>
            <p:nvPr/>
          </p:nvCxnSpPr>
          <p:spPr>
            <a:xfrm>
              <a:off x="875932" y="4876800"/>
              <a:ext cx="1705233" cy="1235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391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1423194" y="345001"/>
            <a:ext cx="6297613" cy="584775"/>
          </a:xfrm>
        </p:spPr>
        <p:txBody>
          <a:bodyPr/>
          <a:lstStyle/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Capsules de lessive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92" y="1380434"/>
            <a:ext cx="6193417" cy="3451058"/>
          </a:xfrm>
        </p:spPr>
      </p:pic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1"/>
          <p:cNvSpPr txBox="1">
            <a:spLocks/>
          </p:cNvSpPr>
          <p:nvPr/>
        </p:nvSpPr>
        <p:spPr bwMode="auto">
          <a:xfrm>
            <a:off x="464695" y="5075221"/>
            <a:ext cx="8229600" cy="156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FontTx/>
              <a:buBlip>
                <a:blip r:embed="rId4"/>
              </a:buBlip>
              <a:defRPr sz="180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125000"/>
              <a:buFont typeface="Arial"/>
              <a:buChar char="•"/>
              <a:defRPr sz="180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60000"/>
              <a:buFont typeface="Wingdings" charset="2"/>
              <a:buChar char=""/>
              <a:defRPr sz="150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120000"/>
              <a:buFont typeface="Arial"/>
              <a:buChar char="•"/>
              <a:defRPr sz="135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50000"/>
              <a:buFont typeface="Wingdings" charset="2"/>
              <a:buChar char=""/>
              <a:defRPr sz="135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t" hangingPunct="1"/>
            <a:r>
              <a:rPr lang="fr-BE" sz="2000" dirty="0" smtClean="0"/>
              <a:t>Confondues avec des bonbons</a:t>
            </a:r>
          </a:p>
          <a:p>
            <a:pPr eaLnBrk="1" fontAlgn="t" hangingPunct="1"/>
            <a:r>
              <a:rPr lang="fr-BE" sz="2000" dirty="0" smtClean="0"/>
              <a:t>Libèrent leur contenu en cas d’ingestion /risque de fausse déglutition</a:t>
            </a:r>
          </a:p>
          <a:p>
            <a:pPr lvl="1" eaLnBrk="1" fontAlgn="t" hangingPunct="1"/>
            <a:r>
              <a:rPr lang="fr-BE" sz="2000" dirty="0" smtClean="0"/>
              <a:t>Vomissements, douleurs abdominales,…</a:t>
            </a:r>
          </a:p>
          <a:p>
            <a:pPr lvl="1" eaLnBrk="1" fontAlgn="t" hangingPunct="1"/>
            <a:r>
              <a:rPr lang="fr-BE" sz="2000" dirty="0" smtClean="0"/>
              <a:t>Danger pour les voies respiratoires !</a:t>
            </a:r>
          </a:p>
        </p:txBody>
      </p:sp>
    </p:spTree>
    <p:extLst>
      <p:ext uri="{BB962C8B-B14F-4D97-AF65-F5344CB8AC3E}">
        <p14:creationId xmlns:p14="http://schemas.microsoft.com/office/powerpoint/2010/main" val="3865529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331" y="1755048"/>
            <a:ext cx="7145338" cy="4465637"/>
          </a:xfrm>
        </p:spPr>
      </p:pic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4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23194" y="345001"/>
            <a:ext cx="6297613" cy="584775"/>
          </a:xfrm>
        </p:spPr>
        <p:txBody>
          <a:bodyPr/>
          <a:lstStyle/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Capsules de lessive</a:t>
            </a:r>
          </a:p>
        </p:txBody>
      </p:sp>
      <p:sp>
        <p:nvSpPr>
          <p:cNvPr id="7" name="Rechthoek 6"/>
          <p:cNvSpPr/>
          <p:nvPr/>
        </p:nvSpPr>
        <p:spPr>
          <a:xfrm>
            <a:off x="920579" y="6367013"/>
            <a:ext cx="730284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BE" b="1" dirty="0" smtClean="0"/>
              <a:t> Conserver hors de portée des enfants !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2631988" y="1885641"/>
            <a:ext cx="41395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Accidents   ̴̴ capsules de lessive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58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1423194" y="345001"/>
            <a:ext cx="6297613" cy="584775"/>
          </a:xfrm>
        </p:spPr>
        <p:txBody>
          <a:bodyPr/>
          <a:lstStyle/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Capsules de lessive</a:t>
            </a:r>
          </a:p>
        </p:txBody>
      </p:sp>
      <p:graphicFrame>
        <p:nvGraphicFramePr>
          <p:cNvPr id="2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897425"/>
              </p:ext>
            </p:extLst>
          </p:nvPr>
        </p:nvGraphicFramePr>
        <p:xfrm>
          <a:off x="519113" y="1535113"/>
          <a:ext cx="8175625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4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958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995" y="518988"/>
            <a:ext cx="6512010" cy="4492461"/>
          </a:xfrm>
          <a:prstGeom prst="rect">
            <a:avLst/>
          </a:prstGeom>
          <a:blipFill>
            <a:blip r:embed="rId3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047285" y="5159632"/>
            <a:ext cx="704943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600" dirty="0">
                <a:hlinkClick r:id="rId4"/>
              </a:rPr>
              <a:t>http://www.centreantipoisons.be</a:t>
            </a:r>
            <a:r>
              <a:rPr lang="nl-NL" sz="3600" dirty="0" smtClean="0">
                <a:hlinkClick r:id="rId4"/>
              </a:rPr>
              <a:t>/</a:t>
            </a:r>
            <a:endParaRPr lang="nl-NL" sz="3600" dirty="0" smtClean="0"/>
          </a:p>
          <a:p>
            <a:pPr algn="ctr"/>
            <a:r>
              <a:rPr lang="nl-NL" sz="3600" dirty="0">
                <a:hlinkClick r:id="rId5"/>
              </a:rPr>
              <a:t>http://www.antigifcentrum.be</a:t>
            </a:r>
            <a:r>
              <a:rPr lang="nl-NL" sz="3600" dirty="0" smtClean="0">
                <a:hlinkClick r:id="rId5"/>
              </a:rPr>
              <a:t>/</a:t>
            </a:r>
            <a:r>
              <a:rPr lang="nl-NL" sz="3600" dirty="0" smtClean="0"/>
              <a:t> </a:t>
            </a:r>
            <a:endParaRPr lang="nl-NL" sz="3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357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Nombre d’appels* 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278130" y="6368732"/>
            <a:ext cx="1865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*Chiffres de  2014</a:t>
            </a:r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 bwMode="auto">
          <a:xfrm>
            <a:off x="336755" y="2008870"/>
            <a:ext cx="8489092" cy="36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FontTx/>
              <a:buBlip>
                <a:blip r:embed="rId4"/>
              </a:buBlip>
              <a:defRPr sz="180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125000"/>
              <a:buFont typeface="Arial"/>
              <a:buChar char="•"/>
              <a:defRPr sz="180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60000"/>
              <a:buFont typeface="Wingdings" charset="2"/>
              <a:buChar char=""/>
              <a:defRPr sz="150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120000"/>
              <a:buFont typeface="Arial"/>
              <a:buChar char="•"/>
              <a:defRPr sz="135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50000"/>
              <a:buFont typeface="Wingdings" charset="2"/>
              <a:buChar char=""/>
              <a:defRPr sz="135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t" hangingPunct="1"/>
            <a:endParaRPr lang="nl-NL" dirty="0" smtClean="0"/>
          </a:p>
          <a:p>
            <a:pPr eaLnBrk="1" fontAlgn="t" hangingPunct="1"/>
            <a:r>
              <a:rPr lang="fr-BE" dirty="0" smtClean="0"/>
              <a:t>Total: 																	54.206</a:t>
            </a:r>
          </a:p>
          <a:p>
            <a:pPr marL="0" indent="0" eaLnBrk="1" fontAlgn="t" hangingPunct="1">
              <a:buFontTx/>
              <a:buNone/>
            </a:pPr>
            <a:endParaRPr lang="fr-BE" dirty="0" smtClean="0"/>
          </a:p>
          <a:p>
            <a:pPr eaLnBrk="1" fontAlgn="t" hangingPunct="1"/>
            <a:endParaRPr lang="fr-BE" dirty="0" smtClean="0"/>
          </a:p>
          <a:p>
            <a:pPr lvl="1" eaLnBrk="1" fontAlgn="t" hangingPunct="1"/>
            <a:r>
              <a:rPr lang="fr-BE" dirty="0" smtClean="0"/>
              <a:t>Appels cas d’exposition produit								 	45.202 (83,4%)</a:t>
            </a:r>
          </a:p>
          <a:p>
            <a:pPr lvl="1" eaLnBrk="1" fontAlgn="t" hangingPunct="1"/>
            <a:endParaRPr lang="fr-BE" dirty="0" smtClean="0"/>
          </a:p>
          <a:p>
            <a:pPr marL="342900" lvl="1" indent="0" eaLnBrk="1" fontAlgn="t" hangingPunct="1">
              <a:buFont typeface="Arial"/>
              <a:buNone/>
            </a:pPr>
            <a:r>
              <a:rPr lang="fr-BE" sz="1400" dirty="0" smtClean="0"/>
              <a:t>Dont:</a:t>
            </a:r>
          </a:p>
          <a:p>
            <a:pPr lvl="1" eaLnBrk="1" fontAlgn="t" hangingPunct="1"/>
            <a:r>
              <a:rPr lang="fr-BE" dirty="0"/>
              <a:t>Appels exposition produit ménager </a:t>
            </a:r>
            <a:r>
              <a:rPr lang="fr-BE" dirty="0" smtClean="0"/>
              <a:t>							11.538 (25,5%)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802367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1341458" y="521802"/>
            <a:ext cx="6297613" cy="584775"/>
          </a:xfrm>
        </p:spPr>
        <p:txBody>
          <a:bodyPr/>
          <a:lstStyle/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Victimes</a:t>
            </a:r>
            <a:endParaRPr lang="fr-BE" alt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754428"/>
              </p:ext>
            </p:extLst>
          </p:nvPr>
        </p:nvGraphicFramePr>
        <p:xfrm>
          <a:off x="395536" y="1628800"/>
          <a:ext cx="8270056" cy="423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63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Circonstances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374043"/>
              </p:ext>
            </p:extLst>
          </p:nvPr>
        </p:nvGraphicFramePr>
        <p:xfrm>
          <a:off x="492898" y="2721276"/>
          <a:ext cx="8177214" cy="263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738"/>
                <a:gridCol w="2725738"/>
                <a:gridCol w="2725738"/>
              </a:tblGrid>
              <a:tr h="644943">
                <a:tc>
                  <a:txBody>
                    <a:bodyPr/>
                    <a:lstStyle/>
                    <a:p>
                      <a:endParaRPr lang="nl-NL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Adultes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Enfants</a:t>
                      </a:r>
                    </a:p>
                  </a:txBody>
                  <a:tcPr anchor="ctr"/>
                </a:tc>
              </a:tr>
              <a:tr h="644943">
                <a:tc>
                  <a:txBody>
                    <a:bodyPr/>
                    <a:lstStyle/>
                    <a:p>
                      <a:r>
                        <a:rPr lang="fr-BE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Accident</a:t>
                      </a:r>
                      <a:endParaRPr lang="nl-NL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BE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92,2%</a:t>
                      </a:r>
                      <a:endParaRPr lang="nl-NL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BE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99,5%</a:t>
                      </a:r>
                      <a:endParaRPr lang="nl-NL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494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BE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Volontaire (suicide, abus,…)</a:t>
                      </a:r>
                      <a:endParaRPr lang="nl-NL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BE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7,0%</a:t>
                      </a:r>
                      <a:endParaRPr lang="nl-NL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BE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0,4%</a:t>
                      </a:r>
                      <a:endParaRPr lang="nl-NL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4943">
                <a:tc>
                  <a:txBody>
                    <a:bodyPr/>
                    <a:lstStyle/>
                    <a:p>
                      <a:r>
                        <a:rPr lang="fr-BE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Inconnue</a:t>
                      </a:r>
                      <a:endParaRPr lang="nl-NL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BE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0,8%</a:t>
                      </a:r>
                      <a:endParaRPr lang="nl-NL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fr-BE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0,1%</a:t>
                      </a:r>
                      <a:endParaRPr lang="nl-NL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513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966051"/>
              </p:ext>
            </p:extLst>
          </p:nvPr>
        </p:nvGraphicFramePr>
        <p:xfrm>
          <a:off x="475052" y="1397048"/>
          <a:ext cx="8268042" cy="363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014"/>
                <a:gridCol w="2756014"/>
                <a:gridCol w="2756014"/>
              </a:tblGrid>
              <a:tr h="489687"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Adultes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Enfants</a:t>
                      </a:r>
                      <a:endParaRPr lang="nl-NL" sz="24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Ingestion, mise en bouche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46,0%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85,9 %</a:t>
                      </a:r>
                      <a:endParaRPr lang="nl-NL" sz="20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Inhalation 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25,4%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2,2 %</a:t>
                      </a:r>
                      <a:endParaRPr lang="nl-NL" sz="20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Peau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14,5%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3,9 %</a:t>
                      </a:r>
                      <a:endParaRPr lang="nl-NL" sz="20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Yeux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10,4%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3,9 %</a:t>
                      </a:r>
                      <a:endParaRPr lang="nl-NL" sz="20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Autre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0,9%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0,5%</a:t>
                      </a:r>
                      <a:endParaRPr lang="nl-NL" sz="20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Plusieurs voies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2,8%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3,6 %</a:t>
                      </a:r>
                      <a:endParaRPr lang="nl-NL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970576" y="425257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Voie d’exposition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ep 10"/>
          <p:cNvGrpSpPr/>
          <p:nvPr/>
        </p:nvGrpSpPr>
        <p:grpSpPr>
          <a:xfrm>
            <a:off x="422031" y="2023126"/>
            <a:ext cx="8500906" cy="4006683"/>
            <a:chOff x="387448" y="2162427"/>
            <a:chExt cx="8500906" cy="4006683"/>
          </a:xfrm>
        </p:grpSpPr>
        <p:sp>
          <p:nvSpPr>
            <p:cNvPr id="4" name="Tekstvak 3"/>
            <p:cNvSpPr txBox="1"/>
            <p:nvPr/>
          </p:nvSpPr>
          <p:spPr>
            <a:xfrm>
              <a:off x="387448" y="5461224"/>
              <a:ext cx="8500906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 dirty="0" smtClean="0"/>
                <a:t>Enfants </a:t>
              </a:r>
              <a:r>
                <a:rPr lang="fr-BE" sz="2000" dirty="0" smtClean="0"/>
                <a:t>le plus souvent exposés par voie orale </a:t>
              </a:r>
              <a:r>
                <a:rPr lang="fr-BE" sz="2000" b="1" dirty="0" smtClean="0"/>
                <a:t>= comportement d’exploration</a:t>
              </a:r>
            </a:p>
            <a:p>
              <a:pPr algn="ctr"/>
              <a:r>
                <a:rPr lang="fr-BE" sz="2000" b="1" dirty="0" smtClean="0"/>
                <a:t>Adultes </a:t>
              </a:r>
              <a:r>
                <a:rPr lang="fr-BE" sz="2000" dirty="0" smtClean="0"/>
                <a:t> exposition par différentes voies  = </a:t>
              </a:r>
              <a:r>
                <a:rPr lang="fr-BE" sz="2000" b="1" dirty="0" smtClean="0"/>
                <a:t>erreurs de manipulation</a:t>
              </a:r>
              <a:endParaRPr lang="nl-NL" sz="2000" b="1" dirty="0"/>
            </a:p>
          </p:txBody>
        </p:sp>
        <p:sp>
          <p:nvSpPr>
            <p:cNvPr id="7" name="Ovaal 6"/>
            <p:cNvSpPr/>
            <p:nvPr/>
          </p:nvSpPr>
          <p:spPr>
            <a:xfrm>
              <a:off x="6701480" y="2162427"/>
              <a:ext cx="1136822" cy="42013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422031" y="2023126"/>
            <a:ext cx="8500907" cy="4734197"/>
            <a:chOff x="338020" y="2150072"/>
            <a:chExt cx="8500907" cy="4734197"/>
          </a:xfrm>
        </p:grpSpPr>
        <p:sp>
          <p:nvSpPr>
            <p:cNvPr id="2" name="Ovaal 1"/>
            <p:cNvSpPr/>
            <p:nvPr/>
          </p:nvSpPr>
          <p:spPr>
            <a:xfrm>
              <a:off x="3954161" y="2150072"/>
              <a:ext cx="1136822" cy="42013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338020" y="6237938"/>
              <a:ext cx="8500907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/>
                <a:t>Fréquents accidents par ingestion chez </a:t>
              </a:r>
              <a:r>
                <a:rPr lang="fr-BE" dirty="0" smtClean="0"/>
                <a:t>l’adulte = </a:t>
              </a:r>
            </a:p>
            <a:p>
              <a:pPr algn="ctr"/>
              <a:r>
                <a:rPr lang="fr-BE" dirty="0" smtClean="0"/>
                <a:t> </a:t>
              </a:r>
              <a:r>
                <a:rPr lang="fr-BE" b="1" dirty="0" smtClean="0"/>
                <a:t>transvasement </a:t>
              </a:r>
              <a:r>
                <a:rPr lang="fr-BE" dirty="0" smtClean="0"/>
                <a:t>dans des bouteilles à boisson, tasses, verres,…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0469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d’attention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26757" y="2078656"/>
            <a:ext cx="7290486" cy="4334336"/>
          </a:xfrm>
        </p:spPr>
        <p:txBody>
          <a:bodyPr/>
          <a:lstStyle/>
          <a:p>
            <a:pPr marL="342900" lvl="1" indent="0" eaLnBrk="1" fontAlgn="t" hangingPunct="1">
              <a:buNone/>
            </a:pPr>
            <a:endParaRPr lang="fr-BE" sz="2400" dirty="0" smtClean="0"/>
          </a:p>
          <a:p>
            <a:pPr eaLnBrk="1" fontAlgn="t" hangingPunct="1"/>
            <a:r>
              <a:rPr lang="fr-BE" sz="2400" dirty="0" smtClean="0"/>
              <a:t>Produits mordants (= corrosifs ou caustiques)</a:t>
            </a:r>
          </a:p>
          <a:p>
            <a:pPr eaLnBrk="1" fontAlgn="t" hangingPunct="1"/>
            <a:endParaRPr lang="fr-BE" sz="2400" dirty="0"/>
          </a:p>
          <a:p>
            <a:pPr eaLnBrk="1" fontAlgn="t" hangingPunct="1"/>
            <a:r>
              <a:rPr lang="fr-BE" sz="2400" dirty="0" smtClean="0"/>
              <a:t>Hypochlorite (Eau de Javel)</a:t>
            </a:r>
          </a:p>
          <a:p>
            <a:pPr eaLnBrk="1" fontAlgn="t" hangingPunct="1"/>
            <a:endParaRPr lang="fr-BE" sz="2400" dirty="0"/>
          </a:p>
          <a:p>
            <a:pPr eaLnBrk="1" fontAlgn="t" hangingPunct="1"/>
            <a:r>
              <a:rPr lang="fr-BE" sz="2400" dirty="0" smtClean="0"/>
              <a:t>Capsules de lessives</a:t>
            </a:r>
          </a:p>
        </p:txBody>
      </p:sp>
    </p:spTree>
    <p:extLst>
      <p:ext uri="{BB962C8B-B14F-4D97-AF65-F5344CB8AC3E}">
        <p14:creationId xmlns:p14="http://schemas.microsoft.com/office/powerpoint/2010/main" val="4036536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Produits corrosifs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99756" y="1679900"/>
            <a:ext cx="7105134" cy="4855012"/>
          </a:xfrm>
        </p:spPr>
        <p:txBody>
          <a:bodyPr/>
          <a:lstStyle/>
          <a:p>
            <a:pPr eaLnBrk="1" fontAlgn="t" hangingPunct="1"/>
            <a:r>
              <a:rPr lang="fr-BE" sz="2400" dirty="0" smtClean="0"/>
              <a:t>Définition = produits qui attaquent les tissus humains</a:t>
            </a:r>
            <a:endParaRPr lang="fr-BE" sz="2400" dirty="0"/>
          </a:p>
          <a:p>
            <a:pPr lvl="1" eaLnBrk="1" fontAlgn="t" hangingPunct="1"/>
            <a:r>
              <a:rPr lang="fr-BE" sz="2000" dirty="0" smtClean="0"/>
              <a:t>Brûlures importantes de la peau, des yeux et du tube digestif</a:t>
            </a:r>
            <a:endParaRPr lang="fr-BE" sz="2000" dirty="0"/>
          </a:p>
          <a:p>
            <a:pPr eaLnBrk="1" fontAlgn="t" hangingPunct="1"/>
            <a:endParaRPr lang="fr-BE" sz="2400" dirty="0" smtClean="0"/>
          </a:p>
          <a:p>
            <a:pPr eaLnBrk="1" fontAlgn="t" hangingPunct="1"/>
            <a:r>
              <a:rPr lang="fr-BE" sz="2400" dirty="0" smtClean="0"/>
              <a:t>Principaux exemples </a:t>
            </a:r>
          </a:p>
          <a:p>
            <a:pPr lvl="1" eaLnBrk="1" fontAlgn="t" hangingPunct="1"/>
            <a:r>
              <a:rPr lang="fr-BE" sz="2000" dirty="0" smtClean="0"/>
              <a:t>Déboucheurs</a:t>
            </a:r>
          </a:p>
          <a:p>
            <a:pPr lvl="1" eaLnBrk="1" fontAlgn="t" hangingPunct="1"/>
            <a:r>
              <a:rPr lang="fr-BE" sz="2000" dirty="0" smtClean="0"/>
              <a:t>Soude caustique</a:t>
            </a:r>
          </a:p>
          <a:p>
            <a:pPr lvl="1" eaLnBrk="1" fontAlgn="t" hangingPunct="1"/>
            <a:r>
              <a:rPr lang="fr-BE" sz="2000" dirty="0" smtClean="0"/>
              <a:t>Esprit de sel</a:t>
            </a:r>
          </a:p>
          <a:p>
            <a:pPr lvl="1" eaLnBrk="1" fontAlgn="t" hangingPunct="1"/>
            <a:r>
              <a:rPr lang="fr-BE" sz="2000" dirty="0" smtClean="0"/>
              <a:t>Détartrants puissants</a:t>
            </a:r>
          </a:p>
          <a:p>
            <a:pPr lvl="1" eaLnBrk="1" fontAlgn="t" hangingPunct="1"/>
            <a:r>
              <a:rPr lang="fr-BE" sz="2000" dirty="0" smtClean="0"/>
              <a:t>De nombreux produits pour piscine</a:t>
            </a:r>
          </a:p>
          <a:p>
            <a:pPr lvl="1" eaLnBrk="1" fontAlgn="t" hangingPunct="1"/>
            <a:r>
              <a:rPr lang="fr-BE" sz="2000" dirty="0" smtClean="0"/>
              <a:t>Dégraissants pour four, hotte, gril, barbecue</a:t>
            </a:r>
          </a:p>
          <a:p>
            <a:pPr lvl="1" eaLnBrk="1" fontAlgn="t" hangingPunct="1"/>
            <a:endParaRPr lang="fr-BE" sz="16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24" y="-2268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41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Produits corrosifs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99756" y="1905661"/>
            <a:ext cx="7105134" cy="4470431"/>
          </a:xfrm>
        </p:spPr>
        <p:txBody>
          <a:bodyPr/>
          <a:lstStyle/>
          <a:p>
            <a:pPr eaLnBrk="1" fontAlgn="t" hangingPunct="1"/>
            <a:r>
              <a:rPr lang="fr-BE" sz="2000" dirty="0" smtClean="0"/>
              <a:t>± 1000 cas d’intoxications domestiques par an</a:t>
            </a:r>
          </a:p>
          <a:p>
            <a:pPr lvl="1" eaLnBrk="1" fontAlgn="t" hangingPunct="1"/>
            <a:r>
              <a:rPr lang="fr-BE" sz="2000" dirty="0" smtClean="0"/>
              <a:t>25% enfants</a:t>
            </a:r>
          </a:p>
          <a:p>
            <a:pPr lvl="1" eaLnBrk="1" fontAlgn="t" hangingPunct="1"/>
            <a:r>
              <a:rPr lang="fr-BE" sz="2000" dirty="0" smtClean="0"/>
              <a:t>75% adultes</a:t>
            </a:r>
          </a:p>
          <a:p>
            <a:pPr lvl="2" eaLnBrk="1" fontAlgn="t" hangingPunct="1"/>
            <a:r>
              <a:rPr lang="fr-BE" sz="1600" dirty="0" smtClean="0"/>
              <a:t>45% peau: pas de vêtement de protection</a:t>
            </a:r>
          </a:p>
          <a:p>
            <a:pPr lvl="2" eaLnBrk="1" fontAlgn="t" hangingPunct="1"/>
            <a:r>
              <a:rPr lang="fr-BE" sz="1600" dirty="0" smtClean="0"/>
              <a:t>32% yeux: pas de lunettes de protection</a:t>
            </a:r>
          </a:p>
          <a:p>
            <a:pPr lvl="2" eaLnBrk="1" fontAlgn="t" hangingPunct="1"/>
            <a:r>
              <a:rPr lang="fr-BE" sz="1600" dirty="0" smtClean="0"/>
              <a:t>21% ingestion : transvasement !!</a:t>
            </a:r>
          </a:p>
          <a:p>
            <a:pPr lvl="1" eaLnBrk="1" fontAlgn="t" hangingPunct="1"/>
            <a:endParaRPr lang="fr-BE" sz="2000" dirty="0" smtClean="0"/>
          </a:p>
          <a:p>
            <a:pPr eaLnBrk="1" fontAlgn="t" hangingPunct="1"/>
            <a:r>
              <a:rPr lang="fr-BE" sz="2000" dirty="0" smtClean="0"/>
              <a:t>Précautions:</a:t>
            </a:r>
          </a:p>
          <a:p>
            <a:pPr lvl="1" eaLnBrk="1" fontAlgn="t" hangingPunct="1"/>
            <a:r>
              <a:rPr lang="fr-BE" dirty="0" smtClean="0"/>
              <a:t>Lunettes de protection + port de gants</a:t>
            </a:r>
          </a:p>
          <a:p>
            <a:pPr lvl="1" eaLnBrk="1" fontAlgn="t" hangingPunct="1"/>
            <a:r>
              <a:rPr lang="fr-BE" dirty="0" smtClean="0"/>
              <a:t>Tenir les enfants hors de portée</a:t>
            </a:r>
          </a:p>
          <a:p>
            <a:pPr marL="342900" lvl="1" indent="0" eaLnBrk="1" fontAlgn="t" hangingPunct="1">
              <a:buNone/>
            </a:pPr>
            <a:endParaRPr lang="fr-BE" dirty="0" smtClean="0"/>
          </a:p>
          <a:p>
            <a:pPr eaLnBrk="1" fontAlgn="t" hangingPunct="1"/>
            <a:r>
              <a:rPr lang="fr-BE" sz="2000" dirty="0" smtClean="0"/>
              <a:t>En cas d’accident : rincer le plus rapidement possible +++</a:t>
            </a:r>
            <a:endParaRPr lang="fr-BE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24" y="-2268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77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791732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Hypochlorite (Eau de Javel)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 cstate="print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24470" y="1819159"/>
            <a:ext cx="7105134" cy="5063557"/>
          </a:xfrm>
        </p:spPr>
        <p:txBody>
          <a:bodyPr/>
          <a:lstStyle/>
          <a:p>
            <a:pPr eaLnBrk="1" fontAlgn="t" hangingPunct="1"/>
            <a:r>
              <a:rPr lang="fr-BE" sz="2000" dirty="0" smtClean="0"/>
              <a:t>Eau de Javel, produits pour WC,… </a:t>
            </a:r>
          </a:p>
          <a:p>
            <a:pPr eaLnBrk="1" fontAlgn="t" hangingPunct="1"/>
            <a:endParaRPr lang="fr-BE" sz="2000" dirty="0" smtClean="0"/>
          </a:p>
          <a:p>
            <a:pPr eaLnBrk="1" fontAlgn="t" hangingPunct="1"/>
            <a:r>
              <a:rPr lang="fr-BE" sz="2000" dirty="0" smtClean="0"/>
              <a:t>11% de toutes les intoxications par produits d’entretien</a:t>
            </a:r>
          </a:p>
          <a:p>
            <a:pPr marL="0" indent="0" eaLnBrk="1" fontAlgn="t" hangingPunct="1">
              <a:buNone/>
            </a:pPr>
            <a:endParaRPr lang="fr-BE" sz="2000" dirty="0" smtClean="0"/>
          </a:p>
          <a:p>
            <a:pPr eaLnBrk="1" fontAlgn="t" hangingPunct="1"/>
            <a:r>
              <a:rPr lang="fr-BE" sz="2000" dirty="0" smtClean="0"/>
              <a:t>1258 appels en 2014 (</a:t>
            </a:r>
            <a:r>
              <a:rPr lang="fr-BE" sz="2000" dirty="0" smtClean="0"/>
              <a:t>3,4 </a:t>
            </a:r>
            <a:r>
              <a:rPr lang="fr-BE" sz="2000" dirty="0" smtClean="0"/>
              <a:t>/ jour)</a:t>
            </a:r>
          </a:p>
          <a:p>
            <a:pPr eaLnBrk="1" fontAlgn="t" hangingPunct="1"/>
            <a:endParaRPr lang="fr-BE" sz="2000" dirty="0" smtClean="0"/>
          </a:p>
          <a:p>
            <a:pPr eaLnBrk="1" fontAlgn="t" hangingPunct="1"/>
            <a:r>
              <a:rPr lang="fr-BE" sz="2000" dirty="0" smtClean="0"/>
              <a:t>Exposition par inhalation (± 500)</a:t>
            </a:r>
          </a:p>
          <a:p>
            <a:pPr lvl="1" eaLnBrk="1" fontAlgn="t" hangingPunct="1"/>
            <a:r>
              <a:rPr lang="fr-BE" dirty="0" smtClean="0"/>
              <a:t>60 % sont la conséquence d’un mélange avec un autre produit</a:t>
            </a:r>
          </a:p>
          <a:p>
            <a:pPr lvl="2" eaLnBrk="1" fontAlgn="t" hangingPunct="1"/>
            <a:r>
              <a:rPr lang="fr-BE" sz="1600" dirty="0" smtClean="0"/>
              <a:t>Ammoniaque</a:t>
            </a:r>
            <a:endParaRPr lang="fr-BE" sz="1600" dirty="0"/>
          </a:p>
          <a:p>
            <a:pPr lvl="2" eaLnBrk="1" fontAlgn="t" hangingPunct="1"/>
            <a:r>
              <a:rPr lang="fr-BE" sz="1600" dirty="0" smtClean="0"/>
              <a:t>Pour la plupart des acides (détartrant, vinaigre, esprit de sel,                                    certains déboucheurs)</a:t>
            </a:r>
          </a:p>
          <a:p>
            <a:pPr lvl="2" eaLnBrk="1" fontAlgn="t" hangingPunct="1"/>
            <a:endParaRPr lang="fr-BE" sz="1600" dirty="0" smtClean="0"/>
          </a:p>
          <a:p>
            <a:pPr eaLnBrk="1" fontAlgn="t" hangingPunct="1"/>
            <a:r>
              <a:rPr lang="fr-BE" sz="2000" dirty="0" smtClean="0"/>
              <a:t>Gaz chlore = agressif pour les voies respiratoires !!!</a:t>
            </a:r>
          </a:p>
          <a:p>
            <a:pPr marL="0" indent="0" eaLnBrk="1" fontAlgn="t" hangingPunct="1">
              <a:buNone/>
            </a:pPr>
            <a:endParaRPr lang="fr-BE" sz="1600" dirty="0" smtClean="0"/>
          </a:p>
          <a:p>
            <a:pPr lvl="1" eaLnBrk="1" fontAlgn="t" hangingPunct="1"/>
            <a:endParaRPr lang="fr-BE" dirty="0" smtClean="0"/>
          </a:p>
        </p:txBody>
      </p:sp>
      <p:pic>
        <p:nvPicPr>
          <p:cNvPr id="7" name="Espace réservé du conten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01" y="4913376"/>
            <a:ext cx="1549699" cy="196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37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CA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CAP" id="{D6571126-7FE1-47FD-B7AB-28C7FE60F0D0}" vid="{1ECE2957-BD80-460C-9843-40AF49CF5945}"/>
    </a:ext>
  </a:extLst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551</Words>
  <Application>Microsoft Office PowerPoint</Application>
  <PresentationFormat>Diavoorstelling (4:3)</PresentationFormat>
  <Paragraphs>135</Paragraphs>
  <Slides>14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Verdana</vt:lpstr>
      <vt:lpstr>Wingdings</vt:lpstr>
      <vt:lpstr>ThèmeCAP</vt:lpstr>
      <vt:lpstr>Kantoorthema</vt:lpstr>
      <vt:lpstr>PowerPoint-presentatie</vt:lpstr>
      <vt:lpstr>PowerPoint-presentatie</vt:lpstr>
      <vt:lpstr>Victimes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Capsules de lessive</vt:lpstr>
      <vt:lpstr>Capsules de lessive</vt:lpstr>
      <vt:lpstr>Capsules de lessive</vt:lpstr>
      <vt:lpstr>PowerPoint-presentatie</vt:lpstr>
    </vt:vector>
  </TitlesOfParts>
  <Company>Centre Antipoisons - Antigifcentrum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Geert Verstegen (78)</dc:creator>
  <cp:lastModifiedBy>Geert Verstegen (78)</cp:lastModifiedBy>
  <cp:revision>141</cp:revision>
  <dcterms:created xsi:type="dcterms:W3CDTF">2015-05-22T14:55:32Z</dcterms:created>
  <dcterms:modified xsi:type="dcterms:W3CDTF">2015-06-15T14:23:32Z</dcterms:modified>
</cp:coreProperties>
</file>