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5" r:id="rId3"/>
    <p:sldId id="293" r:id="rId4"/>
    <p:sldId id="292" r:id="rId5"/>
    <p:sldId id="268" r:id="rId6"/>
    <p:sldId id="286" r:id="rId7"/>
    <p:sldId id="287" r:id="rId8"/>
    <p:sldId id="288" r:id="rId9"/>
    <p:sldId id="289" r:id="rId10"/>
    <p:sldId id="290" r:id="rId11"/>
    <p:sldId id="291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E23612"/>
    <a:srgbClr val="75B22A"/>
    <a:srgbClr val="D82322"/>
    <a:srgbClr val="6AA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03" autoAdjust="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37500000000001"/>
          <c:y val="0.17687074829931973"/>
          <c:w val="0.36417035332666331"/>
          <c:h val="0.59695770072939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736642707282032"/>
                  <c:y val="-2.95533842535075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Niet </a:t>
                    </a:r>
                    <a:r>
                      <a:rPr lang="en-US" dirty="0" smtClean="0"/>
                      <a:t>gepreciseerd</a:t>
                    </a:r>
                    <a:r>
                      <a:rPr lang="en-US" dirty="0"/>
                      <a:t>
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553158652354347E-4"/>
                  <c:y val="-0.12545463699938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858136394184713E-2"/>
                  <c:y val="2.505082558325111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Huishoudproducten</a:t>
                    </a:r>
                    <a:r>
                      <a:rPr lang="en-US" baseline="0" dirty="0"/>
                      <a:t>
</a:t>
                    </a:r>
                    <a:fld id="{9678D8E2-C235-4F70-B615-295A1C024C3C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0188228708001"/>
                      <c:h val="0.117293296481324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6251296228738887E-2"/>
                  <c:y val="0.180035545693447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Fytosanitaire producten</a:t>
                    </a:r>
                    <a:r>
                      <a:rPr lang="en-US" baseline="0" dirty="0"/>
                      <a:t>
</a:t>
                    </a:r>
                    <a:fld id="{51218FAF-7C63-460B-9048-55F7DE604E3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03208480817495"/>
                      <c:h val="0.117293296481324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5637596564915828E-2"/>
                  <c:y val="7.17658116546056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413098854128831"/>
                  <c:y val="3.982151354249882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797525454878028E-2"/>
                  <c:y val="-2.6384085799277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7013306082177923E-3"/>
                  <c:y val="-8.925109412664951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Planten / paddestoelen</a:t>
                    </a:r>
                    <a:r>
                      <a:rPr lang="en-US" baseline="0" dirty="0"/>
                      <a:t>
</a:t>
                    </a:r>
                    <a:fld id="{7D173DF4-24D3-4038-871C-A5014E038708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09107468657972"/>
                      <c:h val="0.117293296481324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1.7712260984544089E-2"/>
                  <c:y val="-3.72790330302686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DIN Offc Pro Light" panose="020B0504020101010102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'5120'!$A$48:$A$56</c:f>
              <c:strCache>
                <c:ptCount val="9"/>
                <c:pt idx="0">
                  <c:v>Niet gepreciseerd</c:v>
                </c:pt>
                <c:pt idx="1">
                  <c:v>Geneesmiddelen</c:v>
                </c:pt>
                <c:pt idx="2">
                  <c:v>Huishoudprod.</c:v>
                </c:pt>
                <c:pt idx="3">
                  <c:v>Fytosanit.</c:v>
                </c:pt>
                <c:pt idx="4">
                  <c:v>Cosmetica</c:v>
                </c:pt>
                <c:pt idx="5">
                  <c:v>Dieren</c:v>
                </c:pt>
                <c:pt idx="6">
                  <c:v>Voeding</c:v>
                </c:pt>
                <c:pt idx="7">
                  <c:v>Planten/paddest.</c:v>
                </c:pt>
                <c:pt idx="8">
                  <c:v>Diverse</c:v>
                </c:pt>
              </c:strCache>
            </c:strRef>
          </c:cat>
          <c:val>
            <c:numRef>
              <c:f>'5120'!$C$48:$C$56</c:f>
              <c:numCache>
                <c:formatCode>#,##0</c:formatCode>
                <c:ptCount val="9"/>
                <c:pt idx="0">
                  <c:v>66</c:v>
                </c:pt>
                <c:pt idx="1">
                  <c:v>25204</c:v>
                </c:pt>
                <c:pt idx="2">
                  <c:v>12333</c:v>
                </c:pt>
                <c:pt idx="3">
                  <c:v>2015</c:v>
                </c:pt>
                <c:pt idx="4">
                  <c:v>2641</c:v>
                </c:pt>
                <c:pt idx="5">
                  <c:v>576</c:v>
                </c:pt>
                <c:pt idx="6">
                  <c:v>1500</c:v>
                </c:pt>
                <c:pt idx="7">
                  <c:v>2197</c:v>
                </c:pt>
                <c:pt idx="8">
                  <c:v>3972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37500000000001"/>
          <c:y val="0.17687074829931973"/>
          <c:w val="0.36417035332666331"/>
          <c:h val="0.596957700729397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29607579540358"/>
          <c:y val="0.14820228993114992"/>
          <c:w val="0.53132731579284298"/>
          <c:h val="0.69586975541100837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6.4385378656936179E-2"/>
                  <c:y val="-1.2971585073604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DIN Offc Pro Light" panose="020B0504020101010102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DIN Offc Pro Light" panose="020B0504020101010102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064693714133193E-2"/>
                  <c:y val="2.918399671821051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DIN Offc Pro Light" panose="020B0504020101010102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719143344629816E-2"/>
                  <c:y val="-8.088843346636467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DIN Offc Pro Light" panose="020B0504020101010102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932203389830355E-2"/>
                  <c:y val="-2.63492370978953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DIN Offc Pro Light" panose="020B0504020101010102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285513091351386E-2"/>
                  <c:y val="0.1471508996158087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DIN Offc Pro Light" panose="020B0504020101010102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DIN Offc Pro Light" panose="020B0504020101010102" pitchFamily="34" charset="0"/>
                    <a:ea typeface="+mn-ea"/>
                    <a:cs typeface="DIN Offc Pro Light" panose="020B0504020101010102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'513'!$A$3:$A$8</c:f>
              <c:strCache>
                <c:ptCount val="6"/>
                <c:pt idx="0">
                  <c:v>Volwassene</c:v>
                </c:pt>
                <c:pt idx="1">
                  <c:v>Kind, &lt;1j</c:v>
                </c:pt>
                <c:pt idx="2">
                  <c:v>Kind, 1-4j</c:v>
                </c:pt>
                <c:pt idx="3">
                  <c:v>Kind, 5-9j</c:v>
                </c:pt>
                <c:pt idx="4">
                  <c:v>Kind, 10-14j</c:v>
                </c:pt>
                <c:pt idx="5">
                  <c:v>Kind, leeftijd ?</c:v>
                </c:pt>
              </c:strCache>
            </c:strRef>
          </c:cat>
          <c:val>
            <c:numRef>
              <c:f>'513'!$C$3:$C$8</c:f>
              <c:numCache>
                <c:formatCode>#,##0</c:formatCode>
                <c:ptCount val="6"/>
                <c:pt idx="0">
                  <c:v>21369</c:v>
                </c:pt>
                <c:pt idx="1">
                  <c:v>1846</c:v>
                </c:pt>
                <c:pt idx="2">
                  <c:v>13295</c:v>
                </c:pt>
                <c:pt idx="3">
                  <c:v>2190</c:v>
                </c:pt>
                <c:pt idx="4">
                  <c:v>1141</c:v>
                </c:pt>
                <c:pt idx="5">
                  <c:v>2679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D86B7-65A6-7F48-9387-45D84E2DE88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48C7F-72BC-EE40-9BF2-ABDA5AD5B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84958-773A-F948-B11F-9F1D9C85588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043B-04BE-3D43-9811-D5C4A800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6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8556"/>
            <a:ext cx="9144000" cy="13335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0279"/>
            <a:ext cx="9144000" cy="4681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ntigif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4" y="1004730"/>
            <a:ext cx="4754560" cy="24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56351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28903"/>
            <a:ext cx="5451603" cy="3689779"/>
          </a:xfrm>
        </p:spPr>
        <p:txBody>
          <a:bodyPr/>
          <a:lstStyle>
            <a:lvl1pPr marL="342900" indent="-342900">
              <a:buClr>
                <a:srgbClr val="75B22A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5B22A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75B22A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75B22A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75B22A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C57B84F3-807B-694C-BA2B-2E38E08E7CE9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5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56351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28903"/>
            <a:ext cx="5451603" cy="3689779"/>
          </a:xfrm>
        </p:spPr>
        <p:txBody>
          <a:bodyPr/>
          <a:lstStyle>
            <a:lvl1pPr marL="342900" indent="-342900">
              <a:buClr>
                <a:srgbClr val="75B22A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E23612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E23612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E23612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E23612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C57B84F3-807B-694C-BA2B-2E38E08E7CE9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14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56351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97" y="1628903"/>
            <a:ext cx="5451603" cy="3689779"/>
          </a:xfrm>
        </p:spPr>
        <p:txBody>
          <a:bodyPr/>
          <a:lstStyle>
            <a:lvl1pPr marL="342900" indent="-342900">
              <a:buClr>
                <a:srgbClr val="75B22A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5B22A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75B22A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75B22A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75B22A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C57B84F3-807B-694C-BA2B-2E38E08E7CE9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8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56351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97" y="1628903"/>
            <a:ext cx="5451603" cy="3689779"/>
          </a:xfrm>
        </p:spPr>
        <p:txBody>
          <a:bodyPr/>
          <a:lstStyle>
            <a:lvl1pPr marL="342900" indent="-342900">
              <a:buClr>
                <a:srgbClr val="75B22A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E23612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E23612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E23612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E23612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C57B84F3-807B-694C-BA2B-2E38E08E7CE9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6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C57B84F3-807B-694C-BA2B-2E38E08E7CE9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316" y="5376240"/>
            <a:ext cx="6256351" cy="276999"/>
          </a:xfrm>
        </p:spPr>
        <p:txBody>
          <a:bodyPr anchor="t">
            <a:spAutoFit/>
          </a:bodyPr>
          <a:lstStyle>
            <a:lvl1pPr algn="l">
              <a:defRPr sz="12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2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C57B84F3-807B-694C-BA2B-2E38E08E7CE9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376240"/>
            <a:ext cx="8222967" cy="276999"/>
          </a:xfrm>
        </p:spPr>
        <p:txBody>
          <a:bodyPr wrap="square" anchor="t">
            <a:spAutoFit/>
          </a:bodyPr>
          <a:lstStyle>
            <a:lvl1pPr algn="l">
              <a:defRPr sz="12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C57B84F3-807B-694C-BA2B-2E38E08E7CE9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1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tigif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95400"/>
            <a:ext cx="8125968" cy="42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2300"/>
            <a:ext cx="8129016" cy="56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2060-5661-074D-BFFE-242C6FAB2FEF}" type="datetime1">
              <a:rPr lang="nl-BE" smtClean="0"/>
              <a:t>18/06/2015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465"/>
            <a:ext cx="9144000" cy="1267146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0279"/>
            <a:ext cx="9144000" cy="4681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ntigif_logo_basis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37449"/>
            <a:ext cx="4752528" cy="32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2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B93-3B5C-1049-96F6-8769BF6A352A}" type="datetime1">
              <a:rPr lang="nl-BE" smtClean="0"/>
              <a:t>18/06/2015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5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4928-0DBD-B643-8B2D-DA8390B6F7C4}" type="datetime1">
              <a:rPr lang="nl-BE" smtClean="0"/>
              <a:t>18/06/2015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6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3F1B-FEAD-5245-A717-0034766BE600}" type="datetime1">
              <a:rPr lang="nl-BE" smtClean="0"/>
              <a:t>18/06/2015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C3BF-F558-724E-9978-D4579EA600DF}" type="datetime1">
              <a:rPr lang="nl-BE" smtClean="0"/>
              <a:t>18/06/2015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6040-D5B5-3841-8A58-7E09684B8615}" type="datetime1">
              <a:rPr lang="nl-BE" smtClean="0"/>
              <a:t>18/06/2015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0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F9F2-9485-B147-9590-457749C5A618}" type="datetime1">
              <a:rPr lang="nl-BE" smtClean="0"/>
              <a:t>18/06/2015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0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A02-0ADF-9F4D-BD63-26B399970928}" type="datetime1">
              <a:rPr lang="nl-BE" smtClean="0"/>
              <a:t>18/06/2015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91734"/>
            <a:ext cx="6297135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46162"/>
            <a:ext cx="8177395" cy="3689779"/>
          </a:xfrm>
        </p:spPr>
        <p:txBody>
          <a:bodyPr/>
          <a:lstStyle>
            <a:lvl1pPr marL="342900" indent="-342900">
              <a:buClr>
                <a:srgbClr val="E23612"/>
              </a:buClr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E23612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E23612"/>
              </a:buClr>
              <a:buSzPct val="60000"/>
              <a:buFont typeface="Wingdings" charset="2"/>
              <a:buChar char="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E23612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E23612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DD252DA1-CCA9-034C-B766-8EF674E2DC10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6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91734"/>
            <a:ext cx="6297135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46162"/>
            <a:ext cx="8177395" cy="3689779"/>
          </a:xfrm>
        </p:spPr>
        <p:txBody>
          <a:bodyPr/>
          <a:lstStyle>
            <a:lvl1pPr marL="342900" indent="-342900">
              <a:buClr>
                <a:srgbClr val="75B22A"/>
              </a:buClr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5B22A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75B22A"/>
              </a:buClr>
              <a:buSzPct val="60000"/>
              <a:buFont typeface="Wingdings" charset="2"/>
              <a:buChar char="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75B22A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75B22A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DD252DA1-CCA9-034C-B766-8EF674E2DC10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4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97135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9850"/>
            <a:ext cx="3948390" cy="3689779"/>
          </a:xfrm>
        </p:spPr>
        <p:txBody>
          <a:bodyPr/>
          <a:lstStyle>
            <a:lvl1pPr marL="342900" indent="-342900">
              <a:buClr>
                <a:srgbClr val="75B22A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5B22A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75B22A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75B22A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75B22A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FBDA5103-3281-674A-A5A6-306C18CE44A5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7702" y="1649850"/>
            <a:ext cx="3935433" cy="3689779"/>
          </a:xfrm>
        </p:spPr>
        <p:txBody>
          <a:bodyPr/>
          <a:lstStyle>
            <a:lvl1pPr marL="342900" indent="-342900">
              <a:buClr>
                <a:srgbClr val="75B22A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5B22A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75B22A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75B22A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75B22A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8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97135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9850"/>
            <a:ext cx="3948390" cy="3689779"/>
          </a:xfrm>
        </p:spPr>
        <p:txBody>
          <a:bodyPr/>
          <a:lstStyle>
            <a:lvl1pPr marL="342900" indent="-342900">
              <a:buClr>
                <a:srgbClr val="E23612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E23612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E23612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E23612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E23612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FBDA5103-3281-674A-A5A6-306C18CE44A5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7702" y="1649850"/>
            <a:ext cx="3935433" cy="3689779"/>
          </a:xfrm>
        </p:spPr>
        <p:txBody>
          <a:bodyPr/>
          <a:lstStyle>
            <a:lvl1pPr marL="342900" indent="-342900">
              <a:buClr>
                <a:srgbClr val="E23612"/>
              </a:buClr>
              <a:buSzPct val="100000"/>
              <a:buFontTx/>
              <a:buBlip>
                <a:blip r:embed="rId2"/>
              </a:buBlip>
              <a:defRPr sz="2400">
                <a:solidFill>
                  <a:srgbClr val="525252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E23612"/>
              </a:buClr>
              <a:buSzPct val="125000"/>
              <a:buFont typeface="Arial"/>
              <a:buChar char="•"/>
              <a:defRPr sz="2400">
                <a:solidFill>
                  <a:srgbClr val="525252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E23612"/>
              </a:buClr>
              <a:buSzPct val="85000"/>
              <a:buFont typeface="Courier New"/>
              <a:buChar char="o"/>
              <a:defRPr sz="2000">
                <a:solidFill>
                  <a:srgbClr val="525252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E23612"/>
              </a:buClr>
              <a:buSzPct val="120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E23612"/>
              </a:buClr>
              <a:buSzPct val="50000"/>
              <a:buFont typeface="Wingdings" charset="2"/>
              <a:buChar char=""/>
              <a:defRPr sz="180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97135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FF9A0487-3BA9-1649-9603-8E66C4C72457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0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8886"/>
            <a:ext cx="6297135" cy="523220"/>
          </a:xfrm>
        </p:spPr>
        <p:txBody>
          <a:bodyPr anchor="t">
            <a:spAutoFit/>
          </a:bodyPr>
          <a:lstStyle>
            <a:lvl1pPr algn="l">
              <a:defRPr sz="28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FF9A0487-3BA9-1649-9603-8E66C4C72457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igif_logo_basis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3670"/>
            <a:ext cx="1501567" cy="1036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00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698" y="6356350"/>
            <a:ext cx="1259457" cy="365125"/>
          </a:xfrm>
        </p:spPr>
        <p:txBody>
          <a:bodyPr/>
          <a:lstStyle/>
          <a:p>
            <a:fld id="{7CBB2AD1-7A1D-5242-8660-AE10F68DE49C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809" y="6356350"/>
            <a:ext cx="407599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299" y="6214075"/>
            <a:ext cx="8648701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62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2244-1DF1-1F40-8FAC-BB04E22893DD}" type="datetime1">
              <a:rPr lang="nl-BE" smtClean="0"/>
              <a:t>18/06/2015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7EC9-0F65-7245-A1D9-321FCFEC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77" r:id="rId4"/>
    <p:sldLayoutId id="2147483670" r:id="rId5"/>
    <p:sldLayoutId id="2147483678" r:id="rId6"/>
    <p:sldLayoutId id="2147483667" r:id="rId7"/>
    <p:sldLayoutId id="2147483679" r:id="rId8"/>
    <p:sldLayoutId id="2147483668" r:id="rId9"/>
    <p:sldLayoutId id="2147483662" r:id="rId10"/>
    <p:sldLayoutId id="2147483680" r:id="rId11"/>
    <p:sldLayoutId id="2147483681" r:id="rId12"/>
    <p:sldLayoutId id="2147483682" r:id="rId13"/>
    <p:sldLayoutId id="2147483684" r:id="rId14"/>
    <p:sldLayoutId id="2147483688" r:id="rId15"/>
    <p:sldLayoutId id="2147483687" r:id="rId16"/>
    <p:sldLayoutId id="2147483651" r:id="rId17"/>
    <p:sldLayoutId id="2147483683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Antigifcentrum</a:t>
            </a:r>
            <a:r>
              <a:rPr lang="en-US" dirty="0" smtClean="0"/>
              <a:t>: de </a:t>
            </a:r>
            <a:r>
              <a:rPr lang="en-US" dirty="0" err="1" smtClean="0"/>
              <a:t>kracht</a:t>
            </a:r>
            <a:r>
              <a:rPr lang="en-US" dirty="0" smtClean="0"/>
              <a:t> van de </a:t>
            </a:r>
            <a:r>
              <a:rPr lang="en-US" dirty="0" err="1" smtClean="0"/>
              <a:t>telefoon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Door prof. dr. Alain De </a:t>
            </a:r>
            <a:r>
              <a:rPr lang="en-US" dirty="0" err="1" smtClean="0"/>
              <a:t>Wever</a:t>
            </a:r>
            <a:r>
              <a:rPr lang="en-US" dirty="0" smtClean="0"/>
              <a:t>, </a:t>
            </a:r>
            <a:r>
              <a:rPr lang="en-US" dirty="0" err="1" smtClean="0"/>
              <a:t>voorzitter</a:t>
            </a:r>
            <a:r>
              <a:rPr lang="en-US" dirty="0" smtClean="0"/>
              <a:t> </a:t>
            </a:r>
            <a:r>
              <a:rPr lang="en-US" dirty="0" err="1" smtClean="0"/>
              <a:t>Antigifcentrum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Bloemen</a:t>
            </a:r>
            <a:r>
              <a:rPr lang="fr-BE" dirty="0" smtClean="0"/>
              <a:t>: </a:t>
            </a:r>
            <a:r>
              <a:rPr lang="fr-BE" dirty="0" err="1" smtClean="0"/>
              <a:t>mooi</a:t>
            </a:r>
            <a:r>
              <a:rPr lang="fr-BE" dirty="0" smtClean="0"/>
              <a:t>, maar </a:t>
            </a:r>
            <a:r>
              <a:rPr lang="fr-BE" dirty="0" err="1" smtClean="0"/>
              <a:t>soms</a:t>
            </a:r>
            <a:r>
              <a:rPr lang="fr-BE" dirty="0" smtClean="0"/>
              <a:t> </a:t>
            </a:r>
            <a:r>
              <a:rPr lang="fr-BE" dirty="0" err="1" smtClean="0"/>
              <a:t>giftig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103-3281-674A-A5A6-306C18CE44A5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10</a:t>
            </a:fld>
            <a:endParaRPr lang="en-US"/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18231"/>
            <a:ext cx="3948113" cy="355330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7" y="1718232"/>
            <a:ext cx="4360985" cy="3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Antigifcentrum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kenniscentrum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640691"/>
            <a:ext cx="8412480" cy="44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6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was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vader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0320" y="1533378"/>
            <a:ext cx="4243810" cy="444539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649851"/>
            <a:ext cx="3207433" cy="4089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5" y="1915171"/>
            <a:ext cx="4340062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Snel</a:t>
            </a:r>
            <a:r>
              <a:rPr lang="fr-BE" dirty="0" smtClean="0"/>
              <a:t> </a:t>
            </a:r>
            <a:r>
              <a:rPr lang="fr-BE" dirty="0" err="1" smtClean="0"/>
              <a:t>Antigifcentrum</a:t>
            </a:r>
            <a:r>
              <a:rPr lang="fr-BE" dirty="0" smtClean="0"/>
              <a:t> </a:t>
            </a:r>
            <a:r>
              <a:rPr lang="fr-BE" dirty="0" err="1" smtClean="0"/>
              <a:t>bellen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103-3281-674A-A5A6-306C18CE44A5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181031"/>
            <a:ext cx="3948113" cy="2627700"/>
          </a:xfrm>
        </p:spPr>
      </p:pic>
      <p:sp>
        <p:nvSpPr>
          <p:cNvPr id="3" name="Oval Callout 2"/>
          <p:cNvSpPr/>
          <p:nvPr/>
        </p:nvSpPr>
        <p:spPr>
          <a:xfrm>
            <a:off x="4777274" y="2219519"/>
            <a:ext cx="3685592" cy="255072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Niet </a:t>
            </a:r>
            <a:r>
              <a:rPr lang="fr-BE" sz="2800" dirty="0" err="1">
                <a:solidFill>
                  <a:schemeClr val="tx1"/>
                </a:solidFill>
              </a:rPr>
              <a:t>laten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braken</a:t>
            </a:r>
            <a:endParaRPr lang="fr-BE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Water </a:t>
            </a:r>
            <a:r>
              <a:rPr lang="fr-BE" sz="2800" dirty="0" err="1">
                <a:solidFill>
                  <a:schemeClr val="tx1"/>
                </a:solidFill>
              </a:rPr>
              <a:t>laten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drinken</a:t>
            </a:r>
            <a:endParaRPr lang="fr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54.207 oproepen in 2014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487-3BA9-1649-9603-8E66C4C72457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73" y="1710452"/>
            <a:ext cx="6712527" cy="40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Antigifcentrum</a:t>
            </a:r>
            <a:r>
              <a:rPr lang="en-US" dirty="0" smtClean="0"/>
              <a:t> </a:t>
            </a:r>
            <a:r>
              <a:rPr lang="en-US" dirty="0" err="1" smtClean="0"/>
              <a:t>gebeld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17899555"/>
              </p:ext>
            </p:extLst>
          </p:nvPr>
        </p:nvGraphicFramePr>
        <p:xfrm>
          <a:off x="546847" y="1452282"/>
          <a:ext cx="8184777" cy="455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1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schoolreis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24357" y="2880361"/>
            <a:ext cx="45719" cy="457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Content Placeholder 19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528"/>
            <a:ext cx="4369191" cy="433284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1" y="1941342"/>
            <a:ext cx="4126522" cy="38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Geen</a:t>
            </a:r>
            <a:r>
              <a:rPr lang="fr-BE" dirty="0" smtClean="0"/>
              <a:t> </a:t>
            </a:r>
            <a:r>
              <a:rPr lang="fr-BE" dirty="0" err="1" smtClean="0"/>
              <a:t>paniek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103-3281-674A-A5A6-306C18CE44A5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7</a:t>
            </a:fld>
            <a:endParaRPr lang="en-US"/>
          </a:p>
        </p:txBody>
      </p:sp>
      <p:pic>
        <p:nvPicPr>
          <p:cNvPr id="10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8" y="1786596"/>
            <a:ext cx="4062424" cy="3305908"/>
          </a:xfrm>
        </p:spPr>
      </p:pic>
      <p:sp>
        <p:nvSpPr>
          <p:cNvPr id="7" name="Oval Callout 6"/>
          <p:cNvSpPr/>
          <p:nvPr/>
        </p:nvSpPr>
        <p:spPr>
          <a:xfrm>
            <a:off x="4478694" y="1464906"/>
            <a:ext cx="4422710" cy="399350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tx1"/>
                </a:solidFill>
              </a:rPr>
              <a:t>Geen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reden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voor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paniek</a:t>
            </a:r>
            <a:endParaRPr lang="fr-BE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Algemeen genomen geven één tot twee contraceptiepilletjes geen problemen…</a:t>
            </a:r>
            <a:endParaRPr lang="fr-BE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… en ze geven op volwassen leeftijd geen seksuele of </a:t>
            </a:r>
            <a:r>
              <a:rPr lang="nl-NL" sz="2000" dirty="0" smtClean="0">
                <a:solidFill>
                  <a:schemeClr val="tx1"/>
                </a:solidFill>
              </a:rPr>
              <a:t>hormonale </a:t>
            </a:r>
            <a:r>
              <a:rPr lang="nl-NL" sz="2000" dirty="0">
                <a:solidFill>
                  <a:schemeClr val="tx1"/>
                </a:solidFill>
              </a:rPr>
              <a:t>problemen.</a:t>
            </a:r>
            <a:endParaRPr lang="fr-B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Antigifcentrum</a:t>
            </a:r>
            <a:r>
              <a:rPr lang="en-US" dirty="0" smtClean="0"/>
              <a:t> </a:t>
            </a:r>
            <a:r>
              <a:rPr lang="en-US" dirty="0" err="1" smtClean="0"/>
              <a:t>gebeld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46847" y="1452282"/>
          <a:ext cx="8184777" cy="455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20878779"/>
              </p:ext>
            </p:extLst>
          </p:nvPr>
        </p:nvGraphicFramePr>
        <p:xfrm>
          <a:off x="546847" y="1452282"/>
          <a:ext cx="7790329" cy="430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0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 </a:t>
            </a:r>
            <a:r>
              <a:rPr lang="fr-BE" dirty="0" err="1" smtClean="0"/>
              <a:t>speelplaats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103-3281-674A-A5A6-306C18CE44A5}" type="datetime1">
              <a:rPr lang="nl-BE" smtClean="0"/>
              <a:t>18/06/2015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7EC9-0F65-7245-A1D9-321FCFEC179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801904"/>
            <a:ext cx="4065563" cy="3729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31" y="1801905"/>
            <a:ext cx="4501660" cy="38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120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DIN Offc Pro Light</vt:lpstr>
      <vt:lpstr>Wingdings</vt:lpstr>
      <vt:lpstr>Office Theme</vt:lpstr>
      <vt:lpstr>Antigifcentrum: de kracht van de telefoon</vt:lpstr>
      <vt:lpstr>Er was eens een jonge vader</vt:lpstr>
      <vt:lpstr>Snel Antigifcentrum bellen</vt:lpstr>
      <vt:lpstr>54.207 oproepen in 2014</vt:lpstr>
      <vt:lpstr>Waarom wordt Antigifcentrum gebeld?</vt:lpstr>
      <vt:lpstr>De schoolreis</vt:lpstr>
      <vt:lpstr>Geen paniek</vt:lpstr>
      <vt:lpstr>Voor wie wordt Antigifcentrum gebeld?</vt:lpstr>
      <vt:lpstr>De speelplaats</vt:lpstr>
      <vt:lpstr>Bloemen: mooi, maar soms giftig</vt:lpstr>
      <vt:lpstr>Antigifcentrum als kenniscentrum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nelsen</dc:creator>
  <cp:lastModifiedBy>Patrick De Cock (92)</cp:lastModifiedBy>
  <cp:revision>106</cp:revision>
  <dcterms:created xsi:type="dcterms:W3CDTF">2013-03-01T15:11:12Z</dcterms:created>
  <dcterms:modified xsi:type="dcterms:W3CDTF">2015-06-18T15:18:40Z</dcterms:modified>
</cp:coreProperties>
</file>